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Now" charset="1" panose="00000500000000000000"/>
      <p:regular r:id="rId34"/>
    </p:embeddedFont>
    <p:embeddedFont>
      <p:font typeface="Now Bold" charset="1" panose="00000800000000000000"/>
      <p:regular r:id="rId35"/>
    </p:embeddedFont>
    <p:embeddedFont>
      <p:font typeface="Now Thin" charset="1" panose="00000300000000000000"/>
      <p:regular r:id="rId36"/>
    </p:embeddedFont>
    <p:embeddedFont>
      <p:font typeface="Now Light" charset="1" panose="00000400000000000000"/>
      <p:regular r:id="rId37"/>
    </p:embeddedFont>
    <p:embeddedFont>
      <p:font typeface="Now Medium" charset="1" panose="00000600000000000000"/>
      <p:regular r:id="rId38"/>
    </p:embeddedFont>
    <p:embeddedFont>
      <p:font typeface="Now Heavy" charset="1" panose="00000A00000000000000"/>
      <p:regular r:id="rId39"/>
    </p:embeddedFont>
    <p:embeddedFont>
      <p:font typeface="Open Sauce" charset="1" panose="00000500000000000000"/>
      <p:regular r:id="rId40"/>
    </p:embeddedFont>
    <p:embeddedFont>
      <p:font typeface="Open Sauce Bold" charset="1" panose="00000800000000000000"/>
      <p:regular r:id="rId41"/>
    </p:embeddedFont>
    <p:embeddedFont>
      <p:font typeface="Open Sauce Italics" charset="1" panose="00000500000000000000"/>
      <p:regular r:id="rId42"/>
    </p:embeddedFont>
    <p:embeddedFont>
      <p:font typeface="Open Sauce Bold Italics" charset="1" panose="00000800000000000000"/>
      <p:regular r:id="rId43"/>
    </p:embeddedFont>
    <p:embeddedFont>
      <p:font typeface="Open Sauce Light" charset="1" panose="00000400000000000000"/>
      <p:regular r:id="rId44"/>
    </p:embeddedFont>
    <p:embeddedFont>
      <p:font typeface="Open Sauce Light Italics" charset="1" panose="00000400000000000000"/>
      <p:regular r:id="rId45"/>
    </p:embeddedFont>
    <p:embeddedFont>
      <p:font typeface="Open Sauce Medium" charset="1" panose="00000600000000000000"/>
      <p:regular r:id="rId46"/>
    </p:embeddedFont>
    <p:embeddedFont>
      <p:font typeface="Open Sauce Medium Italics" charset="1" panose="00000600000000000000"/>
      <p:regular r:id="rId47"/>
    </p:embeddedFont>
    <p:embeddedFont>
      <p:font typeface="Open Sauce Semi-Bold" charset="1" panose="00000700000000000000"/>
      <p:regular r:id="rId48"/>
    </p:embeddedFont>
    <p:embeddedFont>
      <p:font typeface="Open Sauce Semi-Bold Italics" charset="1" panose="00000700000000000000"/>
      <p:regular r:id="rId49"/>
    </p:embeddedFont>
    <p:embeddedFont>
      <p:font typeface="Open Sauce Heavy" charset="1" panose="00000A00000000000000"/>
      <p:regular r:id="rId50"/>
    </p:embeddedFont>
    <p:embeddedFont>
      <p:font typeface="Open Sauce Heavy Italics" charset="1" panose="00000A00000000000000"/>
      <p:regular r:id="rId51"/>
    </p:embeddedFont>
    <p:embeddedFont>
      <p:font typeface="Anaktoria" charset="1" panose="02020602090805090A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84427" y="-23886"/>
            <a:ext cx="8603573" cy="10287000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09698" t="0" r="-2943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5594912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Jiayue 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2524839"/>
            <a:ext cx="5957839" cy="282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76"/>
              </a:lnSpc>
            </a:pPr>
            <a:r>
              <a:rPr lang="en-US" sz="6146">
                <a:solidFill>
                  <a:srgbClr val="FFFBFB"/>
                </a:solidFill>
                <a:latin typeface="Now Bold"/>
              </a:rPr>
              <a:t>FACIAL RECOGNITION &amp;TRACKING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30723" y="2250009"/>
            <a:ext cx="7783169" cy="4567476"/>
          </a:xfrm>
          <a:custGeom>
            <a:avLst/>
            <a:gdLst/>
            <a:ahLst/>
            <a:cxnLst/>
            <a:rect r="r" b="b" t="t" l="l"/>
            <a:pathLst>
              <a:path h="4567476" w="7783169">
                <a:moveTo>
                  <a:pt x="0" y="0"/>
                </a:moveTo>
                <a:lnTo>
                  <a:pt x="7783169" y="0"/>
                </a:lnTo>
                <a:lnTo>
                  <a:pt x="7783169" y="4567476"/>
                </a:lnTo>
                <a:lnTo>
                  <a:pt x="0" y="456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65580" y="1197126"/>
            <a:ext cx="5518930" cy="6281304"/>
          </a:xfrm>
          <a:custGeom>
            <a:avLst/>
            <a:gdLst/>
            <a:ahLst/>
            <a:cxnLst/>
            <a:rect r="r" b="b" t="t" l="l"/>
            <a:pathLst>
              <a:path h="6281304" w="5518930">
                <a:moveTo>
                  <a:pt x="0" y="0"/>
                </a:moveTo>
                <a:lnTo>
                  <a:pt x="5518930" y="0"/>
                </a:lnTo>
                <a:lnTo>
                  <a:pt x="5518930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8510" y="8248650"/>
            <a:ext cx="84044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SIMILIRATITY 65%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6277" y="3833404"/>
            <a:ext cx="12128942" cy="155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34"/>
              </a:lnSpc>
            </a:pPr>
            <a:r>
              <a:rPr lang="en-US" sz="8953" spc="546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7046" y="178197"/>
            <a:ext cx="4944952" cy="5710106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071449" y="298754"/>
            <a:ext cx="4736147" cy="5468992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9715" t="0" r="-7971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31128" y="1907232"/>
            <a:ext cx="4944952" cy="5710106"/>
            <a:chOff x="0" y="0"/>
            <a:chExt cx="54991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835530" y="2027789"/>
            <a:ext cx="4736147" cy="5468992"/>
            <a:chOff x="0" y="0"/>
            <a:chExt cx="54991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5"/>
              <a:stretch>
                <a:fillRect l="-82552" t="0" r="-2529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290876" y="3964844"/>
            <a:ext cx="4944952" cy="5710106"/>
            <a:chOff x="0" y="0"/>
            <a:chExt cx="54991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395279" y="4085401"/>
            <a:ext cx="4736147" cy="5468992"/>
            <a:chOff x="0" y="0"/>
            <a:chExt cx="54991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6"/>
              <a:stretch>
                <a:fillRect l="-17724" t="0" r="-55654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58464" y="3045817"/>
            <a:ext cx="3221432" cy="280242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940055" y="4964479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281734" y="3045817"/>
            <a:ext cx="3221432" cy="280242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7463325" y="4964479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758464" y="6481181"/>
            <a:ext cx="3221432" cy="2777119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940055" y="8399842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281734" y="6481181"/>
            <a:ext cx="3221432" cy="2777119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463325" y="8399842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808474" y="3045817"/>
            <a:ext cx="3221432" cy="2802421"/>
            <a:chOff x="0" y="0"/>
            <a:chExt cx="991873" cy="8628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0990065" y="4964479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0808474" y="6481181"/>
            <a:ext cx="3221432" cy="2777119"/>
            <a:chOff x="0" y="0"/>
            <a:chExt cx="991873" cy="8550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0990065" y="8399842"/>
            <a:ext cx="271605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463325" y="3195727"/>
            <a:ext cx="2858251" cy="1476982"/>
          </a:xfrm>
          <a:custGeom>
            <a:avLst/>
            <a:gdLst/>
            <a:ahLst/>
            <a:cxnLst/>
            <a:rect r="r" b="b" t="t" l="l"/>
            <a:pathLst>
              <a:path h="1476982" w="2858251">
                <a:moveTo>
                  <a:pt x="0" y="0"/>
                </a:moveTo>
                <a:lnTo>
                  <a:pt x="2858250" y="0"/>
                </a:lnTo>
                <a:lnTo>
                  <a:pt x="2858250" y="1476982"/>
                </a:lnTo>
                <a:lnTo>
                  <a:pt x="0" y="1476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37" r="0" b="-933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940055" y="3314625"/>
            <a:ext cx="2816439" cy="1408219"/>
          </a:xfrm>
          <a:custGeom>
            <a:avLst/>
            <a:gdLst/>
            <a:ahLst/>
            <a:cxnLst/>
            <a:rect r="r" b="b" t="t" l="l"/>
            <a:pathLst>
              <a:path h="1408219" w="2816439">
                <a:moveTo>
                  <a:pt x="0" y="0"/>
                </a:moveTo>
                <a:lnTo>
                  <a:pt x="2816439" y="0"/>
                </a:lnTo>
                <a:lnTo>
                  <a:pt x="2816439" y="1408220"/>
                </a:lnTo>
                <a:lnTo>
                  <a:pt x="0" y="140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031583" y="3195727"/>
            <a:ext cx="2481566" cy="1527118"/>
          </a:xfrm>
          <a:custGeom>
            <a:avLst/>
            <a:gdLst/>
            <a:ahLst/>
            <a:cxnLst/>
            <a:rect r="r" b="b" t="t" l="l"/>
            <a:pathLst>
              <a:path h="1527118" w="2481566">
                <a:moveTo>
                  <a:pt x="0" y="0"/>
                </a:moveTo>
                <a:lnTo>
                  <a:pt x="2481566" y="0"/>
                </a:lnTo>
                <a:lnTo>
                  <a:pt x="2481566" y="1527118"/>
                </a:lnTo>
                <a:lnTo>
                  <a:pt x="0" y="1527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855276" y="6855269"/>
            <a:ext cx="3027808" cy="1001190"/>
          </a:xfrm>
          <a:custGeom>
            <a:avLst/>
            <a:gdLst/>
            <a:ahLst/>
            <a:cxnLst/>
            <a:rect r="r" b="b" t="t" l="l"/>
            <a:pathLst>
              <a:path h="1001190" w="3027808">
                <a:moveTo>
                  <a:pt x="0" y="0"/>
                </a:moveTo>
                <a:lnTo>
                  <a:pt x="3027808" y="0"/>
                </a:lnTo>
                <a:lnTo>
                  <a:pt x="3027808" y="1001189"/>
                </a:lnTo>
                <a:lnTo>
                  <a:pt x="0" y="1001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26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231543" y="6709448"/>
            <a:ext cx="1455542" cy="1455542"/>
          </a:xfrm>
          <a:custGeom>
            <a:avLst/>
            <a:gdLst/>
            <a:ahLst/>
            <a:cxnLst/>
            <a:rect r="r" b="b" t="t" l="l"/>
            <a:pathLst>
              <a:path h="1455542" w="1455542">
                <a:moveTo>
                  <a:pt x="0" y="0"/>
                </a:moveTo>
                <a:lnTo>
                  <a:pt x="1455543" y="0"/>
                </a:lnTo>
                <a:lnTo>
                  <a:pt x="1455543" y="1455542"/>
                </a:lnTo>
                <a:lnTo>
                  <a:pt x="0" y="14555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607922" y="6709448"/>
            <a:ext cx="1328888" cy="1328888"/>
          </a:xfrm>
          <a:custGeom>
            <a:avLst/>
            <a:gdLst/>
            <a:ahLst/>
            <a:cxnLst/>
            <a:rect r="r" b="b" t="t" l="l"/>
            <a:pathLst>
              <a:path h="1328888" w="1328888">
                <a:moveTo>
                  <a:pt x="0" y="0"/>
                </a:moveTo>
                <a:lnTo>
                  <a:pt x="1328888" y="0"/>
                </a:lnTo>
                <a:lnTo>
                  <a:pt x="1328888" y="1328888"/>
                </a:lnTo>
                <a:lnTo>
                  <a:pt x="0" y="13288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257824" y="1186582"/>
            <a:ext cx="11047215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TECH COMPANIES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40055" y="5164919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google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63325" y="5164919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Microsoft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40055" y="8600282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Face++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63325" y="8600282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SenseTime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90065" y="5164919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Amazon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90065" y="8600282"/>
            <a:ext cx="2858251" cy="3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</a:pPr>
            <a:r>
              <a:rPr lang="en-US" sz="2327">
                <a:solidFill>
                  <a:srgbClr val="FFFFFF"/>
                </a:solidFill>
                <a:latin typeface="DM Sans"/>
              </a:rPr>
              <a:t>NEC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87724" y="-445946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454710" y="9301632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6319" y="1407924"/>
            <a:ext cx="16172981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MAINSTREAM TECH ON FACICAL RECOGNITION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4314" y="397381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0515" y="397381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1614" y="3949999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3791" y="3949999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060" y="47047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4261" y="4713964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5361" y="468095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3841" y="4680953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68048" y="6388049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Infrared and Thermal Imaging Technology：Infrared Imaging，Combining Visible Light with Infrared Data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484944" y="503047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8110866" y="6388049"/>
            <a:ext cx="3121512" cy="110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3D Facial Recognition：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3D Modeling，Deep Learning with 3D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5576" y="6255793"/>
            <a:ext cx="2617421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Methods Based on Deep Learning：Convolutional Neural Networks (CNN)，End-to-End Learning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668834" y="5054289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0222" y="6255793"/>
            <a:ext cx="3121512" cy="184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Methods Based on Traditional Machine Learning：Feature Extraction，Classifier Design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955967" y="3973812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356017" y="47047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05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4277120" y="5030477"/>
            <a:ext cx="1678847" cy="23813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2757735" y="5006664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5166488" y="6388049"/>
            <a:ext cx="3121512" cy="14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</a:rPr>
              <a:t>Multimodal Facial Recognition：Integration of Voice, Video, and Biometrics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159728" y="3057525"/>
            <a:ext cx="0" cy="51932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17930" y="2216579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5"/>
                </a:lnTo>
                <a:lnTo>
                  <a:pt x="0" y="121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64363" y="2216579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69" y="0"/>
                </a:lnTo>
                <a:lnTo>
                  <a:pt x="1197169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97322" y="0"/>
            <a:ext cx="6254290" cy="10287000"/>
            <a:chOff x="0" y="0"/>
            <a:chExt cx="38606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82843" y="1028700"/>
            <a:ext cx="11553771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5"/>
              </a:lnSpc>
            </a:pPr>
            <a:r>
              <a:rPr lang="en-US" sz="5721">
                <a:solidFill>
                  <a:srgbClr val="FFFFFF"/>
                </a:solidFill>
                <a:latin typeface="Now Bold"/>
              </a:rPr>
              <a:t>PROSPECTS AND CHALLENGES</a:t>
            </a:r>
          </a:p>
          <a:p>
            <a:pPr algn="ctr" marL="0" indent="0" lvl="0">
              <a:lnSpc>
                <a:spcPts val="914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852612" y="4702934"/>
            <a:ext cx="4213269" cy="304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Widespread Integration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Advancements in Technology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Increased Accuracy in</a:t>
            </a: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 Diverse Conditions</a:t>
            </a:r>
          </a:p>
          <a:p>
            <a:pPr algn="just">
              <a:lnSpc>
                <a:spcPts val="3057"/>
              </a:lnSpc>
            </a:pP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Semi-Bold"/>
              </a:rPr>
              <a:t>Expanding Applications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7957" y="4005445"/>
            <a:ext cx="4108415" cy="37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260">
                <a:solidFill>
                  <a:srgbClr val="FFFFFF"/>
                </a:solidFill>
                <a:latin typeface="DM Sans Bold"/>
              </a:rPr>
              <a:t>PROSPECTS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70473" y="4009639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27238" y="4984430"/>
            <a:ext cx="4213269" cy="266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Privacy Concerns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Bias and Fairness</a:t>
            </a:r>
          </a:p>
          <a:p>
            <a:pPr algn="just">
              <a:lnSpc>
                <a:spcPts val="3057"/>
              </a:lnSpc>
            </a:pPr>
          </a:p>
          <a:p>
            <a:pPr algn="just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Regulatory Compliance</a:t>
            </a:r>
          </a:p>
          <a:p>
            <a:pPr algn="just">
              <a:lnSpc>
                <a:spcPts val="3057"/>
              </a:lnSpc>
            </a:pPr>
          </a:p>
          <a:p>
            <a:pPr algn="just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Security Vulnerabilities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7110993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43" t="0" r="-1949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4032876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0267" y="1433584"/>
            <a:ext cx="14575215" cy="147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8"/>
              </a:lnSpc>
            </a:pPr>
            <a:r>
              <a:rPr lang="en-US" sz="11682" spc="81">
                <a:solidFill>
                  <a:srgbClr val="FFFFFF"/>
                </a:solidFill>
                <a:latin typeface="Anaktoria"/>
              </a:rPr>
              <a:t>Finding Donald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2183" y="3843142"/>
            <a:ext cx="8965929" cy="510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60"/>
              </a:lnSpc>
              <a:spcBef>
                <a:spcPct val="0"/>
              </a:spcBef>
            </a:pPr>
            <a:r>
              <a:rPr lang="en-US" sz="4898">
                <a:solidFill>
                  <a:srgbClr val="FFFFFF"/>
                </a:solidFill>
                <a:latin typeface="DM Sans"/>
              </a:rPr>
              <a:t>By generating a facial feature model from approximately 2000 of Trump’s pictures, then using the facial features to mark his position in the video.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3444" y="1038334"/>
            <a:ext cx="5429900" cy="1545733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4786926" y="2574433"/>
            <a:ext cx="5429900" cy="1545733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14679" y="4120167"/>
            <a:ext cx="5429900" cy="1545733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5653787" y="5665900"/>
            <a:ext cx="5429900" cy="1545733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14679" y="7206179"/>
            <a:ext cx="5429900" cy="1545733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10970" y="2898393"/>
            <a:ext cx="3581811" cy="82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OpenCV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1863" y="1352659"/>
            <a:ext cx="3581811" cy="82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Pytorch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53893" y="886608"/>
            <a:ext cx="4568144" cy="246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01"/>
              </a:lnSpc>
            </a:pPr>
            <a:r>
              <a:rPr lang="en-US" sz="2223">
                <a:solidFill>
                  <a:srgbClr val="FFFFFF"/>
                </a:solidFill>
                <a:latin typeface="DM Sans"/>
              </a:rPr>
              <a:t>PyTorch is an open-source machine learning library widely used for applications such as computer vision and natural language processing. It provides a flexible platform for deep learning research.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27488" y="4444126"/>
            <a:ext cx="3581811" cy="82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PIL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66596" y="5989860"/>
            <a:ext cx="3581811" cy="82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Torchvision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8724" y="7533111"/>
            <a:ext cx="3581811" cy="82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5"/>
              </a:lnSpc>
              <a:spcBef>
                <a:spcPct val="0"/>
              </a:spcBef>
            </a:pPr>
            <a:r>
              <a:rPr lang="en-US" sz="4902">
                <a:solidFill>
                  <a:srgbClr val="051D40"/>
                </a:solidFill>
                <a:latin typeface="DM Sans Bold"/>
              </a:rPr>
              <a:t>MobileNet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693" y="2555383"/>
            <a:ext cx="4455275" cy="208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64"/>
              </a:lnSpc>
            </a:pPr>
            <a:r>
              <a:rPr lang="en-US" sz="2194">
                <a:solidFill>
                  <a:srgbClr val="FFFFFF"/>
                </a:solidFill>
                <a:latin typeface="DM Sans"/>
              </a:rPr>
              <a:t>OpenCV is an open-source library focused on real-time computer vision. The code uses OpenCV to capture and process video frames and detect faces, among other tasks.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53893" y="3710482"/>
            <a:ext cx="4571017" cy="228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53"/>
              </a:lnSpc>
            </a:pPr>
            <a:r>
              <a:rPr lang="en-US" sz="2423">
                <a:solidFill>
                  <a:srgbClr val="FFFFFF"/>
                </a:solidFill>
                <a:latin typeface="DM Sans"/>
              </a:rPr>
              <a:t>PIL (now known as Pillow as an active fork) is a powerful image processing library used for opening, manipulating, and saving many kinds of image formats.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500" y="5364376"/>
            <a:ext cx="4555660" cy="180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4"/>
              </a:lnSpc>
            </a:pPr>
            <a:r>
              <a:rPr lang="en-US" sz="2265">
                <a:solidFill>
                  <a:srgbClr val="FFFFFF"/>
                </a:solidFill>
                <a:latin typeface="DM Sans"/>
              </a:rPr>
              <a:t>Torchvision library includes tools for image processing and pre-trained models like MobileNet, designed to be used with the PyTorch deep learning framework.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53893" y="6732538"/>
            <a:ext cx="4922942" cy="247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23"/>
              </a:lnSpc>
            </a:pPr>
            <a:r>
              <a:rPr lang="en-US" sz="2241">
                <a:solidFill>
                  <a:srgbClr val="FFFFFF"/>
                </a:solidFill>
                <a:latin typeface="DM Sans"/>
              </a:rPr>
              <a:t>MobileNet is an efficient convolutional neural network suited for mobile and embedded vision applications. In your code, a pretrained MobileNet v2 model is used to extract features, developed by researchers at Google.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341819" y="-4319945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3" y="0"/>
                </a:lnTo>
                <a:lnTo>
                  <a:pt x="6566183" y="6566182"/>
                </a:lnTo>
                <a:lnTo>
                  <a:pt x="0" y="656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5664056" y="6794402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0609" y="1002208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3781" y="1564536"/>
            <a:ext cx="4297048" cy="2850230"/>
            <a:chOff x="0" y="0"/>
            <a:chExt cx="1131733" cy="7506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1733" cy="750678"/>
            </a:xfrm>
            <a:custGeom>
              <a:avLst/>
              <a:gdLst/>
              <a:ahLst/>
              <a:cxnLst/>
              <a:rect r="r" b="b" t="t" l="l"/>
              <a:pathLst>
                <a:path h="750678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Semi-Bold"/>
                </a:rPr>
                <a:t>Load Pre-trained Model</a:t>
              </a:r>
              <a:r>
                <a:rPr lang="en-US" sz="3999">
                  <a:solidFill>
                    <a:srgbClr val="000000"/>
                  </a:solidFill>
                  <a:latin typeface="DM Sans"/>
                </a:rPr>
                <a:t>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84411" y="218171"/>
            <a:ext cx="8197288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PROCEDURES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141286" y="3008695"/>
            <a:ext cx="2119834" cy="5084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7324038" y="1564536"/>
            <a:ext cx="4297048" cy="2850230"/>
            <a:chOff x="0" y="0"/>
            <a:chExt cx="1131733" cy="7506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750678"/>
            </a:xfrm>
            <a:custGeom>
              <a:avLst/>
              <a:gdLst/>
              <a:ahLst/>
              <a:cxnLst/>
              <a:rect r="r" b="b" t="t" l="l"/>
              <a:pathLst>
                <a:path h="750678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Image Preprocessing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688848" y="2729663"/>
            <a:ext cx="3934227" cy="113970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13474551" y="3869370"/>
            <a:ext cx="4297048" cy="2850230"/>
            <a:chOff x="0" y="0"/>
            <a:chExt cx="1131733" cy="750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1733" cy="750678"/>
            </a:xfrm>
            <a:custGeom>
              <a:avLst/>
              <a:gdLst/>
              <a:ahLst/>
              <a:cxnLst/>
              <a:rect r="r" b="b" t="t" l="l"/>
              <a:pathLst>
                <a:path h="750678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Feature Extraction: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67312" y="6854068"/>
            <a:ext cx="4297048" cy="2850230"/>
            <a:chOff x="0" y="0"/>
            <a:chExt cx="1131733" cy="7506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1733" cy="750678"/>
            </a:xfrm>
            <a:custGeom>
              <a:avLst/>
              <a:gdLst/>
              <a:ahLst/>
              <a:cxnLst/>
              <a:rect r="r" b="b" t="t" l="l"/>
              <a:pathLst>
                <a:path h="750678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Video</a:t>
              </a:r>
            </a:p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Annotation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H="true">
            <a:off x="6164360" y="8279183"/>
            <a:ext cx="212029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8284651" y="6854068"/>
            <a:ext cx="4297048" cy="2850230"/>
            <a:chOff x="0" y="0"/>
            <a:chExt cx="1131733" cy="7506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1733" cy="750678"/>
            </a:xfrm>
            <a:custGeom>
              <a:avLst/>
              <a:gdLst/>
              <a:ahLst/>
              <a:cxnLst/>
              <a:rect r="r" b="b" t="t" l="l"/>
              <a:pathLst>
                <a:path h="750678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750678"/>
                  </a:lnTo>
                  <a:lnTo>
                    <a:pt x="0" y="750678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131733" cy="82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Similarity</a:t>
              </a:r>
            </a:p>
            <a:p>
              <a:pPr algn="ctr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DM Sans Bold"/>
                </a:rPr>
                <a:t>Comparison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12581699" y="6719600"/>
            <a:ext cx="3041376" cy="155958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6056" y="-1604888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0131" y="1401055"/>
            <a:ext cx="7660148" cy="8333312"/>
          </a:xfrm>
          <a:custGeom>
            <a:avLst/>
            <a:gdLst/>
            <a:ahLst/>
            <a:cxnLst/>
            <a:rect r="r" b="b" t="t" l="l"/>
            <a:pathLst>
              <a:path h="8333312" w="7660148">
                <a:moveTo>
                  <a:pt x="0" y="0"/>
                </a:moveTo>
                <a:lnTo>
                  <a:pt x="7660148" y="0"/>
                </a:lnTo>
                <a:lnTo>
                  <a:pt x="7660148" y="8333312"/>
                </a:lnTo>
                <a:lnTo>
                  <a:pt x="0" y="8333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1561" y="1401055"/>
            <a:ext cx="7243651" cy="8333312"/>
          </a:xfrm>
          <a:custGeom>
            <a:avLst/>
            <a:gdLst/>
            <a:ahLst/>
            <a:cxnLst/>
            <a:rect r="r" b="b" t="t" l="l"/>
            <a:pathLst>
              <a:path h="8333312" w="7243651">
                <a:moveTo>
                  <a:pt x="0" y="0"/>
                </a:moveTo>
                <a:lnTo>
                  <a:pt x="7243651" y="0"/>
                </a:lnTo>
                <a:lnTo>
                  <a:pt x="7243651" y="8333312"/>
                </a:lnTo>
                <a:lnTo>
                  <a:pt x="0" y="8333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131" y="407165"/>
            <a:ext cx="4796714" cy="99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CODES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DAGD9vrCxVA</dc:identifier>
  <dcterms:modified xsi:type="dcterms:W3CDTF">2011-08-01T06:04:30Z</dcterms:modified>
  <cp:revision>1</cp:revision>
  <dc:title>Business Proposal</dc:title>
</cp:coreProperties>
</file>